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0" r:id="rId1"/>
    <p:sldMasterId id="2147483732" r:id="rId2"/>
  </p:sldMasterIdLst>
  <p:notesMasterIdLst>
    <p:notesMasterId r:id="rId13"/>
  </p:notesMasterIdLst>
  <p:sldIdLst>
    <p:sldId id="269" r:id="rId3"/>
    <p:sldId id="261" r:id="rId4"/>
    <p:sldId id="258" r:id="rId5"/>
    <p:sldId id="260" r:id="rId6"/>
    <p:sldId id="262" r:id="rId7"/>
    <p:sldId id="263" r:id="rId8"/>
    <p:sldId id="264" r:id="rId9"/>
    <p:sldId id="265" r:id="rId10"/>
    <p:sldId id="266" r:id="rId11"/>
    <p:sldId id="267" r:id="rId1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828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79"/>
    <p:restoredTop sz="94613"/>
  </p:normalViewPr>
  <p:slideViewPr>
    <p:cSldViewPr snapToGrid="0" snapToObjects="1">
      <p:cViewPr varScale="1">
        <p:scale>
          <a:sx n="122" d="100"/>
          <a:sy n="122" d="100"/>
        </p:scale>
        <p:origin x="126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notesMaster" Target="notesMasters/notes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FD62D7-21A8-FF4D-8055-8ED28E70B66A}" type="datetimeFigureOut">
              <a:rPr lang="en-US" smtClean="0"/>
              <a:t>7/26/16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ECC3A7-DACA-7A4B-8FB5-E171915CA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9999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CC3A7-DACA-7A4B-8FB5-E171915CA00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8529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g"/><Relationship Id="rId3" Type="http://schemas.openxmlformats.org/officeDocument/2006/relationships/image" Target="../media/image2.jpe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E0614-9CEC-F040-B9DB-05E3CC152D2F}" type="datetime1">
              <a:rPr lang="en-US" smtClean="0"/>
              <a:t>7/26/16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© EV3Lessons.com 2016 (Last edit: 7/26/2016)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89ECF-1029-1E49-9DC8-BDBDF81AAFC9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03" t="18084" r="3256" b="25058"/>
          <a:stretch/>
        </p:blipFill>
        <p:spPr>
          <a:xfrm>
            <a:off x="3629777" y="4438304"/>
            <a:ext cx="1941298" cy="1208425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440674" y="462708"/>
            <a:ext cx="83728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/>
              <a:t>TABLET PROGRAMMING LESSONS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9924849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DF0CA2-86E3-B64D-AE17-5325F3D7FEC1}" type="datetime1">
              <a:rPr lang="en-US" smtClean="0"/>
              <a:t>7/26/16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© EV3Lessons.com 2016 (Last edit: 7/26/2016)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89ECF-1029-1E49-9DC8-BDBDF81AAF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156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9A1CA-8A42-F640-BB3D-E4B5F6376873}" type="datetime1">
              <a:rPr lang="en-US" smtClean="0"/>
              <a:t>7/26/16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© EV3Lessons.com 2016 (Last edit: 7/26/2016)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89ECF-1029-1E49-9DC8-BDBDF81AAF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6105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36346" y="2341448"/>
            <a:ext cx="6270922" cy="1732270"/>
          </a:xfrm>
        </p:spPr>
        <p:txBody>
          <a:bodyPr anchor="b">
            <a:noAutofit/>
          </a:bodyPr>
          <a:lstStyle>
            <a:lvl1pPr algn="ctr">
              <a:defRPr sz="4000" cap="all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09930" y="4465439"/>
            <a:ext cx="5123755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64644" y="6453386"/>
            <a:ext cx="1205958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BA2F3C31-41AA-4144-9FDD-D8D0230FDA7F}" type="datetime1">
              <a:rPr lang="en-US" smtClean="0"/>
              <a:t>7/26/16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38041" y="6453386"/>
            <a:ext cx="5267533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Copyright © EV3Lessons.com 2016 (Last edit: 7/26/2016)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373012" y="6453386"/>
            <a:ext cx="1197219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4DBC7FC8-25FB-FC45-8177-2B991DA6778C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0" y="0"/>
            <a:ext cx="9143614" cy="6858000"/>
            <a:chOff x="564643" y="744469"/>
            <a:chExt cx="9143614" cy="6858000"/>
          </a:xfrm>
        </p:grpSpPr>
        <p:sp>
          <p:nvSpPr>
            <p:cNvPr id="11" name="Freeform 6"/>
            <p:cNvSpPr/>
            <p:nvPr/>
          </p:nvSpPr>
          <p:spPr bwMode="auto">
            <a:xfrm>
              <a:off x="7251997" y="3193981"/>
              <a:ext cx="2456260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357"/>
                  </a:lnTo>
                  <a:lnTo>
                    <a:pt x="8761" y="935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rgbClr val="7030A0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564643" y="744469"/>
              <a:ext cx="2456505" cy="4408488"/>
            </a:xfrm>
            <a:custGeom>
              <a:avLst/>
              <a:gdLst/>
              <a:ahLst/>
              <a:cxnLst/>
              <a:rect l="l" t="t" r="r" b="b"/>
              <a:pathLst>
                <a:path w="10001" h="10000">
                  <a:moveTo>
                    <a:pt x="8762" y="0"/>
                  </a:moveTo>
                  <a:lnTo>
                    <a:pt x="10001" y="0"/>
                  </a:lnTo>
                  <a:lnTo>
                    <a:pt x="10001" y="10000"/>
                  </a:lnTo>
                  <a:lnTo>
                    <a:pt x="1" y="10000"/>
                  </a:lnTo>
                  <a:cubicBezTo>
                    <a:pt x="-2" y="9766"/>
                    <a:pt x="4" y="9586"/>
                    <a:pt x="1" y="9352"/>
                  </a:cubicBezTo>
                  <a:lnTo>
                    <a:pt x="8762" y="9346"/>
                  </a:lnTo>
                  <a:lnTo>
                    <a:pt x="8762" y="0"/>
                  </a:lnTo>
                  <a:close/>
                </a:path>
              </a:pathLst>
            </a:custGeom>
            <a:solidFill>
              <a:srgbClr val="00B050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03" t="18084" r="3256" b="25058"/>
          <a:stretch/>
        </p:blipFill>
        <p:spPr>
          <a:xfrm>
            <a:off x="3601281" y="4879077"/>
            <a:ext cx="1941298" cy="1208425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268543" y="451540"/>
            <a:ext cx="257232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smtClean="0"/>
              <a:t>TABLET LESSONS</a:t>
            </a:r>
            <a:endParaRPr lang="en-US" sz="3200" dirty="0"/>
          </a:p>
        </p:txBody>
      </p:sp>
      <p:pic>
        <p:nvPicPr>
          <p:cNvPr id="19" name="Picture 18" descr="EV3Lessons.co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9442" y="191844"/>
            <a:ext cx="5787394" cy="214960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7010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3845" y="214114"/>
            <a:ext cx="8271164" cy="99123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3845" y="1672935"/>
            <a:ext cx="8271164" cy="456160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CCA17-3703-464F-B95F-D721639B55B7}" type="datetime1">
              <a:rPr lang="en-US" smtClean="0"/>
              <a:t>7/26/16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© EV3Lessons.com 2016 (Last edit: 7/26/2016)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3655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3769" y="1301361"/>
            <a:ext cx="7209728" cy="2852737"/>
          </a:xfrm>
        </p:spPr>
        <p:txBody>
          <a:bodyPr anchor="b">
            <a:normAutofit/>
          </a:bodyPr>
          <a:lstStyle>
            <a:lvl1pPr algn="r">
              <a:defRPr sz="6000" cap="all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3769" y="4216328"/>
            <a:ext cx="7209728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tx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4181" y="6453386"/>
            <a:ext cx="1216807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C1F5F18-631B-3640-A4E1-09E49F809B71}" type="datetime1">
              <a:rPr lang="en-US" smtClean="0"/>
              <a:t>7/26/16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38234" y="6453386"/>
            <a:ext cx="5267533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Copyright © EV3Lessons.com 2016 (Last edit: 7/26/2016)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373012" y="6453386"/>
            <a:ext cx="119721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 6"/>
          <p:cNvSpPr/>
          <p:nvPr/>
        </p:nvSpPr>
        <p:spPr bwMode="auto">
          <a:xfrm>
            <a:off x="6113972" y="1685652"/>
            <a:ext cx="2456260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8" name="Freeform 7" title="Crop Mark"/>
          <p:cNvSpPr/>
          <p:nvPr/>
        </p:nvSpPr>
        <p:spPr bwMode="auto">
          <a:xfrm>
            <a:off x="6113972" y="1685652"/>
            <a:ext cx="2456260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6852573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8700" y="2286000"/>
            <a:ext cx="3335840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94052" y="2286000"/>
            <a:ext cx="3335840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5F2AE-A3F3-A741-8AA7-1487A81843CD}" type="datetime1">
              <a:rPr lang="en-US" smtClean="0"/>
              <a:t>7/26/16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© EV3Lessons.com 2016 (Last edit: 7/26/2016)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010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700" y="685800"/>
            <a:ext cx="72009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8700" y="2340230"/>
            <a:ext cx="3335840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2400" b="0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8700" y="3305208"/>
            <a:ext cx="3335839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93760" y="2349754"/>
            <a:ext cx="3335840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2400" b="0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93760" y="3305208"/>
            <a:ext cx="3335840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8C4D5-CBE4-4747-9FCD-DAFF8DF25009}" type="datetime1">
              <a:rPr lang="en-US" smtClean="0"/>
              <a:t>7/26/16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© EV3Lessons.com 2016 (Last edit: 7/26/2016)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24504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D52DA-8F91-2441-8E60-82AEDD2AC1A3}" type="datetime1">
              <a:rPr lang="en-US" smtClean="0"/>
              <a:t>7/26/16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© EV3Lessons.com 2016 (Last edit: 7/26/2016)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28832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C7D65-115F-C844-982F-5098333F60BE}" type="datetime1">
              <a:rPr lang="en-US" smtClean="0"/>
              <a:t>7/26/16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© EV3Lessons.com 2016 (Last edit: 7/26/2016)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78064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397764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2925" y="685800"/>
            <a:ext cx="289179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400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92015" y="685801"/>
            <a:ext cx="3909060" cy="5175250"/>
          </a:xfrm>
        </p:spPr>
        <p:txBody>
          <a:bodyPr/>
          <a:lstStyle>
            <a:lvl1pPr>
              <a:defRPr sz="1500"/>
            </a:lvl1pPr>
            <a:lvl2pPr>
              <a:defRPr sz="1500"/>
            </a:lvl2pPr>
            <a:lvl3pPr>
              <a:defRPr sz="1350"/>
            </a:lvl3pPr>
            <a:lvl4pPr>
              <a:defRPr sz="135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42925" y="2856344"/>
            <a:ext cx="2891790" cy="3011056"/>
          </a:xfrm>
        </p:spPr>
        <p:txBody>
          <a:bodyPr>
            <a:normAutofit/>
          </a:bodyPr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42925" y="6453386"/>
            <a:ext cx="90342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DEE5CAA-BD96-7047-B2E0-12E059BBE355}" type="datetime1">
              <a:rPr lang="en-US" smtClean="0"/>
              <a:t>7/26/16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654459" y="6453386"/>
            <a:ext cx="1780256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Copyright © EV3Lessons.com 2016 (Last edit: 7/26/2016)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412355" y="6453386"/>
            <a:ext cx="119721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977640" y="376"/>
            <a:ext cx="17145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 title="Divider Bar"/>
          <p:cNvSpPr/>
          <p:nvPr/>
        </p:nvSpPr>
        <p:spPr>
          <a:xfrm>
            <a:off x="3977640" y="376"/>
            <a:ext cx="17145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334868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D015AF-CFE1-1440-BD11-CE6BB219388C}" type="datetime1">
              <a:rPr lang="en-US" smtClean="0"/>
              <a:t>7/26/16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© EV3Lessons.com 2016 (Last edit: 7/26/2016)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89ECF-1029-1E49-9DC8-BDBDF81AAF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03478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397764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2925" y="685800"/>
            <a:ext cx="289179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4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149090" y="1"/>
            <a:ext cx="4994910" cy="6857999"/>
          </a:xfrm>
        </p:spPr>
        <p:txBody>
          <a:bodyPr anchor="t">
            <a:normAutofit/>
          </a:bodyPr>
          <a:lstStyle>
            <a:lvl1pPr marL="0" indent="0">
              <a:buNone/>
              <a:defRPr sz="1500"/>
            </a:lvl1pPr>
            <a:lvl2pPr marL="342900" indent="0">
              <a:buNone/>
              <a:defRPr sz="1500"/>
            </a:lvl2pPr>
            <a:lvl3pPr marL="685800" indent="0">
              <a:buNone/>
              <a:defRPr sz="15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42925" y="2855968"/>
            <a:ext cx="2891790" cy="3011432"/>
          </a:xfrm>
        </p:spPr>
        <p:txBody>
          <a:bodyPr>
            <a:normAutofit/>
          </a:bodyPr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42925" y="6453386"/>
            <a:ext cx="90342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5C36EE8-CE10-4041-A64D-E9BFF9AF2A1B}" type="datetime1">
              <a:rPr lang="en-US" smtClean="0"/>
              <a:t>7/26/16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654459" y="6453386"/>
            <a:ext cx="1780256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Copyright © EV3Lessons.com 2016 (Last edit: 7/26/2016)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412355" y="6453386"/>
            <a:ext cx="119721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977640" y="376"/>
            <a:ext cx="17145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 title="Divider Bar"/>
          <p:cNvSpPr/>
          <p:nvPr/>
        </p:nvSpPr>
        <p:spPr>
          <a:xfrm>
            <a:off x="3977640" y="376"/>
            <a:ext cx="17145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34821781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8700" y="2295526"/>
            <a:ext cx="7200900" cy="35718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34098-1E84-7648-AB31-C44DB4E3D8D1}" type="datetime1">
              <a:rPr lang="en-US" smtClean="0"/>
              <a:t>7/26/16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© EV3Lessons.com 2016 (Last edit: 7/26/2016)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90762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80797" y="624156"/>
            <a:ext cx="1490950" cy="52432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8700" y="624156"/>
            <a:ext cx="5724525" cy="52432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FC7477-C702-5641-9443-7881C132F014}" type="datetime1">
              <a:rPr lang="en-US" smtClean="0"/>
              <a:t>7/26/16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© EV3Lessons.com 2016 (Last edit: 7/26/2016)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2915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815A71-3F7C-3143-ACFE-DC9734B5550B}" type="datetime1">
              <a:rPr lang="en-US" smtClean="0"/>
              <a:t>7/26/16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© EV3Lessons.com 2016 (Last edit: 7/26/2016)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89ECF-1029-1E49-9DC8-BDBDF81AAF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3297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A2624-283E-BC4E-AE2E-C8B10A5B593E}" type="datetime1">
              <a:rPr lang="en-US" smtClean="0"/>
              <a:t>7/26/16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© EV3Lessons.com 2016 (Last edit: 7/26/2016)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89ECF-1029-1E49-9DC8-BDBDF81AAF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3277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7756C-BCFC-9B44-BDFC-61B53893577D}" type="datetime1">
              <a:rPr lang="en-US" smtClean="0"/>
              <a:t>7/26/16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© EV3Lessons.com 2016 (Last edit: 7/26/2016)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89ECF-1029-1E49-9DC8-BDBDF81AAF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4750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17651-7179-F649-B060-6887759D17F4}" type="datetime1">
              <a:rPr lang="en-US" smtClean="0"/>
              <a:t>7/26/16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© EV3Lessons.com 2016 (Last edit: 7/26/2016)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89ECF-1029-1E49-9DC8-BDBDF81AAF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7960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BAF8C-B647-364C-B467-57C5283FF8A0}" type="datetime1">
              <a:rPr lang="en-US" smtClean="0"/>
              <a:t>7/26/16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© EV3Lessons.com 2016 (Last edit: 7/26/2016)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89ECF-1029-1E49-9DC8-BDBDF81AAF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8045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6AAF2-C7D7-EB4F-B283-F627C7E9CF62}" type="datetime1">
              <a:rPr lang="en-US" smtClean="0"/>
              <a:t>7/26/16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© EV3Lessons.com 2016 (Last edit: 7/26/2016)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89ECF-1029-1E49-9DC8-BDBDF81AAF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0244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A30704-0187-AE4B-9D0D-2DD0D0A53477}" type="datetime1">
              <a:rPr lang="en-US" smtClean="0"/>
              <a:t>7/26/16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© EV3Lessons.com 2016 (Last edit: 7/26/2016)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89ECF-1029-1E49-9DC8-BDBDF81AAF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6359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D1A693-16FD-154C-B30B-736A9CB9BA04}" type="datetime1">
              <a:rPr lang="en-US" smtClean="0"/>
              <a:t>7/26/16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Copyright © EV3Lessons.com 2016 (Last edit: 7/26/2016)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489ECF-1029-1E49-9DC8-BDBDF81AAF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6083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8700" y="685800"/>
            <a:ext cx="72009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8700" y="2286000"/>
            <a:ext cx="72009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42987" y="6453386"/>
            <a:ext cx="903429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aseline="0">
                <a:solidFill>
                  <a:schemeClr val="tx2"/>
                </a:solidFill>
              </a:defRPr>
            </a:lvl1pPr>
          </a:lstStyle>
          <a:p>
            <a:fld id="{E6422C60-B83E-4249-AAC7-0BA8460846B2}" type="datetime1">
              <a:rPr lang="en-US" smtClean="0"/>
              <a:t>7/26/16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70173" y="6453386"/>
            <a:ext cx="4710623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Copyright © EV3Lessons.com 2016 (Last edit: 7/26/2016)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04552" y="6453386"/>
            <a:ext cx="1197219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aseline="0">
                <a:solidFill>
                  <a:schemeClr val="tx2"/>
                </a:solidFill>
              </a:defRPr>
            </a:lvl1pPr>
          </a:lstStyle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 title="Side bar"/>
          <p:cNvSpPr/>
          <p:nvPr/>
        </p:nvSpPr>
        <p:spPr>
          <a:xfrm>
            <a:off x="0" y="376"/>
            <a:ext cx="17145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9350468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hf sldNum="0" hdr="0" dt="0"/>
  <p:txStyles>
    <p:titleStyle>
      <a:lvl1pPr algn="l" defTabSz="6858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6858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4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384175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tabLst/>
        <a:defRPr sz="21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915988" indent="-42703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tabLst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144588" indent="-406400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tabLst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1320800" indent="-404813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tabLst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384048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84048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84048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384048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6912">
          <p15:clr>
            <a:srgbClr val="F26B43"/>
          </p15:clr>
        </p15:guide>
        <p15:guide id="2" pos="936">
          <p15:clr>
            <a:srgbClr val="F26B43"/>
          </p15:clr>
        </p15:guide>
        <p15:guide id="3" pos="864">
          <p15:clr>
            <a:srgbClr val="F26B43"/>
          </p15:clr>
        </p15:guide>
        <p15:guide id="0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696">
          <p15:clr>
            <a:srgbClr val="F26B43"/>
          </p15:clr>
        </p15:guide>
        <p15:guide id="6" orient="horz" pos="432">
          <p15:clr>
            <a:srgbClr val="F26B43"/>
          </p15:clr>
        </p15:guide>
        <p15:guide id="7" orient="horz" pos="1512">
          <p15:clr>
            <a:srgbClr val="F26B43"/>
          </p15:clr>
        </p15:guide>
        <p15:guide id="8" pos="5184">
          <p15:clr>
            <a:srgbClr val="F26B43"/>
          </p15:clr>
        </p15:guide>
        <p15:guide id="9" pos="702">
          <p15:clr>
            <a:srgbClr val="F26B43"/>
          </p15:clr>
        </p15:guide>
        <p15:guide id="10" pos="64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hyperlink" Target="http://creativecommons.org/licenses/by-nc-sa/4.0/" TargetMode="External"/><Relationship Id="rId3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.jpeg"/><Relationship Id="rId3" Type="http://schemas.openxmlformats.org/officeDocument/2006/relationships/image" Target="../media/image4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hyperlink" Target="http://goo.gl/QtQMrV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4" Type="http://schemas.openxmlformats.org/officeDocument/2006/relationships/image" Target="../media/image14.tiff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2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PROGRAMMER APP ON KINDLE FIRE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By Sanjay and Arvind </a:t>
            </a:r>
            <a:r>
              <a:rPr lang="en-US" dirty="0" err="1" smtClean="0"/>
              <a:t>Seshan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© EV3Lessons.com 2016 (Last edit: 7/26/2016)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1715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Credits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This lesson was written by Sanjay and Arvind </a:t>
            </a:r>
            <a:r>
              <a:rPr lang="en-US" dirty="0" err="1" smtClean="0"/>
              <a:t>Seshan</a:t>
            </a:r>
            <a:endParaRPr lang="en-US" dirty="0" smtClean="0"/>
          </a:p>
          <a:p>
            <a:r>
              <a:rPr lang="en-US" dirty="0" smtClean="0"/>
              <a:t>Original instructions and install scripts by Root Junky</a:t>
            </a:r>
          </a:p>
          <a:p>
            <a:endParaRPr lang="en-US" dirty="0" smtClean="0"/>
          </a:p>
          <a:p>
            <a:r>
              <a:rPr lang="en-US" dirty="0" smtClean="0"/>
              <a:t>More lessons are available on EV3Lessons.com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© EV3Lessons.com 2016 (Last edit: 7/26/2016)</a:t>
            </a:r>
            <a:endParaRPr lang="en-US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457199" y="5391957"/>
            <a:ext cx="7913347" cy="923330"/>
          </a:xfrm>
          <a:prstGeom prst="rect">
            <a:avLst/>
          </a:prstGeom>
          <a:solidFill>
            <a:srgbClr val="F5F5F5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</a:rPr>
              <a:t>                         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/>
            </a:r>
            <a:b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</a:rPr>
              <a:t>This work is licensed under a 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2"/>
              </a:rPr>
              <a:t>Creative Commons Attribution-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2"/>
              </a:rPr>
              <a:t>NonCommercial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2"/>
              </a:rPr>
              <a:t>-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2"/>
              </a:rPr>
              <a:t>ShareAlike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2"/>
              </a:rPr>
              <a:t> 4.0 International License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</a:rPr>
              <a:t>.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2000" b="0" i="0" u="none" strike="noStrike" cap="none" normalizeH="0" baseline="0" dirty="0" smtClean="0">
              <a:ln>
                <a:noFill/>
              </a:ln>
              <a:solidFill>
                <a:srgbClr val="4374B7"/>
              </a:solidFill>
              <a:effectLst/>
              <a:latin typeface="Helvetica Neue"/>
            </a:endParaRPr>
          </a:p>
        </p:txBody>
      </p:sp>
      <p:pic>
        <p:nvPicPr>
          <p:cNvPr id="7" name="Picture 6" descr="Creative Commons License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12487" y="4160675"/>
            <a:ext cx="2161449" cy="76142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07446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Why the Programmer App and Why Kindle?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3845" y="1672935"/>
            <a:ext cx="4196572" cy="4561609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Learning to program using the new LEGO MINDSTORMS Programmer App is fun and easy for beginners</a:t>
            </a:r>
          </a:p>
          <a:p>
            <a:r>
              <a:rPr lang="en-US" dirty="0" smtClean="0"/>
              <a:t>It allows you get close to your robot and test your code quickly</a:t>
            </a:r>
          </a:p>
          <a:p>
            <a:r>
              <a:rPr lang="en-US" dirty="0" smtClean="0"/>
              <a:t>Devices such as iPads and many Android Tablets can be expensive</a:t>
            </a:r>
          </a:p>
          <a:p>
            <a:r>
              <a:rPr lang="en-US" dirty="0" smtClean="0"/>
              <a:t>Kindles offer an inexpensive Android-based alternative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© EV3Lessons.com 2016 (Last edit: 7/26/2016)</a:t>
            </a:r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42543" y="1314767"/>
            <a:ext cx="2294600" cy="22946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42543" y="3828209"/>
            <a:ext cx="2321919" cy="232191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381875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Getting the Programmer Application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u="sng" dirty="0" smtClean="0"/>
              <a:t>Two ways to install this: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If your Kindle supports this app you can download it from the Amazon App Store</a:t>
            </a:r>
          </a:p>
          <a:p>
            <a:pPr lvl="1"/>
            <a:r>
              <a:rPr lang="en-US" dirty="0" smtClean="0"/>
              <a:t>Currently the EV3 Programmer app is not supported on common Kindle devices such as Kindle Fire, Fire HD 7 and Fire HD 10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The ev3 programmer app on the Google Play Store is compatible with most/all kindles</a:t>
            </a:r>
          </a:p>
          <a:p>
            <a:pPr lvl="1"/>
            <a:r>
              <a:rPr lang="en-US" dirty="0" smtClean="0"/>
              <a:t>Unfortunately, the Play Store currently does not come installed on the Kindle Fire</a:t>
            </a:r>
          </a:p>
          <a:p>
            <a:pPr lvl="1"/>
            <a:r>
              <a:rPr lang="en-US" dirty="0" smtClean="0"/>
              <a:t>We explain the steps to install the Google Play Store manually using .</a:t>
            </a:r>
            <a:r>
              <a:rPr lang="en-US" dirty="0" err="1" smtClean="0"/>
              <a:t>apk</a:t>
            </a:r>
            <a:r>
              <a:rPr lang="en-US" dirty="0" smtClean="0"/>
              <a:t> files (equivalent of .exe, .</a:t>
            </a:r>
            <a:r>
              <a:rPr lang="en-US" dirty="0" err="1" smtClean="0"/>
              <a:t>pkg</a:t>
            </a:r>
            <a:r>
              <a:rPr lang="en-US" dirty="0" smtClean="0"/>
              <a:t>, .app, .deb, .rpm for Android/Fire OS) in the following slides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© EV3Lessons.com 2016 (Last edit: 7/26/2016)</a:t>
            </a:r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25408" y="942836"/>
            <a:ext cx="1240221" cy="1213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23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1: Enable Developer Mode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337"/>
          <a:stretch/>
        </p:blipFill>
        <p:spPr>
          <a:xfrm rot="10800000">
            <a:off x="315308" y="1103584"/>
            <a:ext cx="2133601" cy="3121573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© EV3Lessons.com 2016 (Last edit: 7/26/2016)</a:t>
            </a: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83476" y="1993640"/>
            <a:ext cx="557048" cy="58857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99393" y="4225157"/>
            <a:ext cx="1770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Launch Settings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17078" y="1098808"/>
            <a:ext cx="4286250" cy="2017987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4749695" y="2769953"/>
            <a:ext cx="1756207" cy="29429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2732690" y="3064242"/>
            <a:ext cx="4148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Launch Device Options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54016" y="3459516"/>
            <a:ext cx="2945971" cy="2651149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2554016" y="5822107"/>
            <a:ext cx="1756207" cy="29429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170173" y="6110665"/>
            <a:ext cx="6734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Tap Serial Number until Developer </a:t>
            </a:r>
            <a:r>
              <a:rPr lang="en-US" smtClean="0"/>
              <a:t>Options appears (about 7 times)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67997" y="3453784"/>
            <a:ext cx="2645253" cy="2652956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5649800" y="5840591"/>
            <a:ext cx="1756207" cy="29429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5057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2: Enable ADB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1491" y="1314048"/>
            <a:ext cx="4127770" cy="4109290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© EV3Lessons.com 2016 (Last edit: 7/26/2016)</a:t>
            </a: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11491" y="5087008"/>
            <a:ext cx="1756207" cy="29429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19205" y="5428610"/>
            <a:ext cx="4120056" cy="3678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Open Developer Options</a:t>
            </a:r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18759" y="1314048"/>
            <a:ext cx="4286250" cy="2648607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4618759" y="3548931"/>
            <a:ext cx="4209931" cy="41372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4761186" y="4056993"/>
            <a:ext cx="40675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Check Enable ADB and choose enable on the pop-up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83331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Step 3: Install APKs (Windows 10+)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Download</a:t>
            </a:r>
            <a:r>
              <a:rPr lang="en-US" dirty="0"/>
              <a:t>  Amazon-Fire-5th-Gen-Install-Play-Store.zip from </a:t>
            </a:r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goo.gl/QtQMrV</a:t>
            </a:r>
            <a:r>
              <a:rPr lang="en-US" dirty="0" smtClean="0"/>
              <a:t> </a:t>
            </a:r>
          </a:p>
          <a:p>
            <a:r>
              <a:rPr lang="en-US" dirty="0" smtClean="0"/>
              <a:t>Unzip the files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For older versions of Windows (</a:t>
            </a:r>
            <a:r>
              <a:rPr lang="en-US" dirty="0" err="1" smtClean="0"/>
              <a:t>eg</a:t>
            </a:r>
            <a:r>
              <a:rPr lang="en-US" dirty="0" smtClean="0"/>
              <a:t>. Vista) follow </a:t>
            </a:r>
            <a:r>
              <a:rPr lang="en-US" dirty="0"/>
              <a:t>these instructions </a:t>
            </a:r>
            <a:r>
              <a:rPr lang="en-US" dirty="0" smtClean="0"/>
              <a:t>for the </a:t>
            </a:r>
            <a:r>
              <a:rPr lang="en-US" dirty="0" err="1" smtClean="0"/>
              <a:t>adb</a:t>
            </a:r>
            <a:r>
              <a:rPr lang="en-US" dirty="0" smtClean="0"/>
              <a:t> driver section: </a:t>
            </a:r>
            <a:r>
              <a:rPr lang="en-US" dirty="0"/>
              <a:t>http://</a:t>
            </a:r>
            <a:r>
              <a:rPr lang="en-US" dirty="0" err="1"/>
              <a:t>www.howtogeek.com</a:t>
            </a:r>
            <a:r>
              <a:rPr lang="en-US" dirty="0"/>
              <a:t>/232726/how-to-install-the-google-play-store-on-your-amazon-fire-tablet/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© EV3Lessons.com 2016 (Last edit: 7/26/2016)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5024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4: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© EV3Lessons.com 2016 (Last edit: 7/26/2016)</a:t>
            </a:r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99392" y="1457386"/>
            <a:ext cx="1881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Run the .bat file</a:t>
            </a:r>
            <a:endParaRPr 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830316" y="2173755"/>
            <a:ext cx="21861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 USB Debugging verification may show up on the Kindle, choose OK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99392" y="3878329"/>
            <a:ext cx="26170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Type number 2, and press enter and then any key at the next menu</a:t>
            </a:r>
            <a:endParaRPr lang="en-US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399392" y="5471980"/>
            <a:ext cx="23280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Reboot your Kindle Fire after you are done</a:t>
            </a:r>
            <a:endParaRPr lang="en-US" b="1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1192" y="3556271"/>
            <a:ext cx="5007302" cy="197715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1192" y="1245408"/>
            <a:ext cx="5007302" cy="175979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4" name="Rectangle 13"/>
          <p:cNvSpPr/>
          <p:nvPr/>
        </p:nvSpPr>
        <p:spPr>
          <a:xfrm>
            <a:off x="4288221" y="1224916"/>
            <a:ext cx="700468" cy="80358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80796" y="890495"/>
            <a:ext cx="1894474" cy="1598111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7828032" y="2173755"/>
            <a:ext cx="947237" cy="33534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4082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Launch Google Play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5637" y="911987"/>
            <a:ext cx="5577210" cy="4811943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© EV3Lessons.com 2016 (Last edit: 7/26/2016)</a:t>
            </a:r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922166" y="3509683"/>
            <a:ext cx="684151" cy="87235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44267" y="5723930"/>
            <a:ext cx="5927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You will now find Play Store amongst your applications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472102" y="1387366"/>
            <a:ext cx="23460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Launch Google Play and follow the setup instructions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80029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 LEGO MINDSTORMS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9655" y="1011073"/>
            <a:ext cx="2850555" cy="4560888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© EV3Lessons.com 2016 (Last edit: 7/26/2016)</a:t>
            </a:r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09903" y="5717628"/>
            <a:ext cx="28377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Enter “EV3 Programmer” in the search bar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84400" y="1011073"/>
            <a:ext cx="2213557" cy="2175641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572536" y="1603304"/>
            <a:ext cx="1083547" cy="158340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484400" y="3186713"/>
            <a:ext cx="22135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Choose the option that looks similar to the one selected above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11617" y="1010330"/>
            <a:ext cx="2779731" cy="1274629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7893269" y="2051478"/>
            <a:ext cx="838610" cy="23348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INSTALL</a:t>
            </a:r>
            <a:endParaRPr lang="en-US" sz="1200" dirty="0"/>
          </a:p>
        </p:txBody>
      </p:sp>
      <p:sp>
        <p:nvSpPr>
          <p:cNvPr id="14" name="TextBox 13"/>
          <p:cNvSpPr txBox="1"/>
          <p:nvPr/>
        </p:nvSpPr>
        <p:spPr>
          <a:xfrm>
            <a:off x="6117021" y="2285702"/>
            <a:ext cx="26148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Press install and accept all pop-ups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72829" y="3799636"/>
            <a:ext cx="2893101" cy="1816114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7434594" y="5105193"/>
            <a:ext cx="458675" cy="46676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5672829" y="5717628"/>
            <a:ext cx="28931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app is now on the home screen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7148384" y="1818267"/>
            <a:ext cx="744884" cy="4666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733926"/>
      </p:ext>
    </p:extLst>
  </p:cSld>
  <p:clrMapOvr>
    <a:masterClrMapping/>
  </p:clrMapOvr>
</p:sld>
</file>

<file path=ppt/theme/theme1.xml><?xml version="1.0" encoding="utf-8"?>
<a:theme xmlns:a="http://schemas.openxmlformats.org/drawingml/2006/main" name="tablet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ablet" id="{ABB15429-6CE4-214D-9FC4-D4CB9F89B862}" vid="{300D6715-A09A-164F-B0BC-56921AA3CAE7}"/>
    </a:ext>
  </a:extLst>
</a:theme>
</file>

<file path=ppt/theme/theme2.xml><?xml version="1.0" encoding="utf-8"?>
<a:theme xmlns:a="http://schemas.openxmlformats.org/drawingml/2006/main" name="1_tablet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Crop">
      <a:majorFont>
        <a:latin typeface="Franklin Gothic Book" panose="020B0503020102020204"/>
        <a:ea typeface=""/>
        <a:cs typeface=""/>
      </a:majorFont>
      <a:minorFont>
        <a:latin typeface="Franklin Gothic Book" panose="020B0503020102020204"/>
        <a:ea typeface=""/>
        <a:cs typeface="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ablet" id="{6B5697A5-2352-164F-88C9-F4A7AD5A0085}" vid="{BE539F0E-AD3C-3E45-83C0-566ADEB3BDB5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tablet</Template>
  <TotalTime>371</TotalTime>
  <Words>458</Words>
  <Application>Microsoft Macintosh PowerPoint</Application>
  <PresentationFormat>On-screen Show (4:3)</PresentationFormat>
  <Paragraphs>60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Calibri</vt:lpstr>
      <vt:lpstr>Calibri Light</vt:lpstr>
      <vt:lpstr>Franklin Gothic Book</vt:lpstr>
      <vt:lpstr>Helvetica Neue</vt:lpstr>
      <vt:lpstr>Arial</vt:lpstr>
      <vt:lpstr>tablet</vt:lpstr>
      <vt:lpstr>1_tablet</vt:lpstr>
      <vt:lpstr>PROGRAMMER APP ON KINDLE FIRE</vt:lpstr>
      <vt:lpstr>Why the Programmer App and Why Kindle?</vt:lpstr>
      <vt:lpstr>Getting the Programmer Application</vt:lpstr>
      <vt:lpstr>Step 1: Enable Developer Mode</vt:lpstr>
      <vt:lpstr>Step 2: Enable ADB</vt:lpstr>
      <vt:lpstr>Step 3: Install APKs (Windows 10+)</vt:lpstr>
      <vt:lpstr>Step 4:</vt:lpstr>
      <vt:lpstr>Launch Google Play</vt:lpstr>
      <vt:lpstr>Install LEGO MINDSTORMS</vt:lpstr>
      <vt:lpstr>Credits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Installing the EV3 Programming App (Kindle)</dc:title>
  <dc:creator>Srinivasan Seshan</dc:creator>
  <cp:lastModifiedBy>Microsoft Office User</cp:lastModifiedBy>
  <cp:revision>35</cp:revision>
  <cp:lastPrinted>2016-07-26T15:24:49Z</cp:lastPrinted>
  <dcterms:created xsi:type="dcterms:W3CDTF">2016-07-14T19:18:54Z</dcterms:created>
  <dcterms:modified xsi:type="dcterms:W3CDTF">2016-07-26T15:24:53Z</dcterms:modified>
</cp:coreProperties>
</file>